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4" r:id="rId10"/>
    <p:sldId id="28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>
        <p:scale>
          <a:sx n="110" d="100"/>
          <a:sy n="110" d="100"/>
        </p:scale>
        <p:origin x="-514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9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5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68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22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49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19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70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66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19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>
                <a:alpha val="50000"/>
              </a:srgbClr>
            </a:gs>
            <a:gs pos="62000">
              <a:srgbClr val="00CAF4"/>
            </a:gs>
            <a:gs pos="100000">
              <a:srgbClr val="0000CC">
                <a:alpha val="6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54DF-86D8-4094-A2E1-E183B6472509}" type="datetimeFigureOut">
              <a:rPr lang="ru-RU" smtClean="0"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1D4B-1B83-4374-B040-BF6DFFFD22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0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/>
              <a:t>Сабирзянова</a:t>
            </a:r>
            <a:r>
              <a:rPr lang="ru-RU" b="1" u="sng" dirty="0" smtClean="0"/>
              <a:t> Ляля </a:t>
            </a:r>
            <a:r>
              <a:rPr lang="ru-RU" b="1" u="sng" dirty="0" err="1" smtClean="0"/>
              <a:t>Камильевна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2800" dirty="0" smtClean="0"/>
              <a:t>Преподаватель хоровых дисциплин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624736" cy="1752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400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Муниципальное учреждение дополнительного образования </a:t>
            </a:r>
            <a:endParaRPr lang="en-US" altLang="ru-RU" sz="2400" i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i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altLang="ru-RU" sz="2800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«Детская музыкальная школа №14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800" i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Приволжского района города Казани»</a:t>
            </a:r>
          </a:p>
          <a:p>
            <a:endParaRPr lang="ru-RU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10" descr="YJ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282082"/>
            <a:ext cx="3924301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970" y="3996683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/>
              <a:t>Опыт работы по теме:</a:t>
            </a:r>
          </a:p>
          <a:p>
            <a:pPr algn="ctr"/>
            <a:endParaRPr lang="ru-RU" sz="2800" i="1" u="sng" dirty="0" smtClean="0"/>
          </a:p>
          <a:p>
            <a:pPr algn="ctr"/>
            <a:r>
              <a:rPr lang="ru-RU" sz="2400" b="1" i="1" dirty="0" smtClean="0"/>
              <a:t>Особенности обучения вокалу детей с ограниченными возможностями здоровья.</a:t>
            </a:r>
          </a:p>
          <a:p>
            <a:pPr algn="ctr"/>
            <a:r>
              <a:rPr lang="ru-RU" sz="2400" b="1" i="1" dirty="0" smtClean="0"/>
              <a:t>Возможность обучения в рамках инклюзивного образования.</a:t>
            </a:r>
          </a:p>
          <a:p>
            <a:pPr algn="ctr"/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1587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-20150420-WA00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515" y="980728"/>
            <a:ext cx="832092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1150">
            <a:off x="-1398588" y="-874713"/>
            <a:ext cx="5467351" cy="78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7223">
            <a:off x="5196681" y="-261937"/>
            <a:ext cx="5148262" cy="75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4999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dmin\Desktop\Новая папка (7)\CIMG93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3068638"/>
            <a:ext cx="4511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Новая папка (7)\PICT13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5488" y="1773238"/>
            <a:ext cx="4608512" cy="345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476249"/>
            <a:ext cx="4680520" cy="564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400" i="1" u="sng" dirty="0" smtClean="0"/>
              <a:t>С 1 сентября 1994 года     Детская музыкальная школа успешно сотрудничает                  с  Реабилитационным Центром детей    и    подростков                         с ограниченными </a:t>
            </a:r>
            <a:r>
              <a:rPr lang="ru-RU" altLang="ru-RU" sz="2400" i="1" u="sng" dirty="0" err="1" smtClean="0"/>
              <a:t>озможностями</a:t>
            </a:r>
            <a:r>
              <a:rPr lang="ru-RU" altLang="ru-RU" sz="2400" i="1" u="sng" dirty="0" smtClean="0"/>
              <a:t>    МТЗ и СЗ   в   г. Казани.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altLang="ru-RU" sz="2400" i="1" u="sng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400" i="1" u="sng" dirty="0" smtClean="0"/>
              <a:t>Ребята обучаются игре на фортепиано,  синтезаторе, гитаре, занимаются вокалом     и хоровым пением,             изучают музыкальную грамоту, сольфеджио, поют в вокальном ансамбле. В отличие от результатов в традиционной музыкальной школе наши цели носят не столько учебный, сколько лечебный характер</a:t>
            </a:r>
            <a:r>
              <a:rPr lang="ru-RU" altLang="ru-RU" sz="2400" u="sng" dirty="0" smtClean="0"/>
              <a:t> </a:t>
            </a:r>
            <a:endParaRPr lang="ru-RU" altLang="ru-RU" sz="2400" u="sng" dirty="0"/>
          </a:p>
        </p:txBody>
      </p:sp>
      <p:pic>
        <p:nvPicPr>
          <p:cNvPr id="5" name="Picture 6" descr="CIMG245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549275"/>
            <a:ext cx="3419475" cy="256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5" descr="CIMG235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588" y="3525838"/>
            <a:ext cx="3467100" cy="2600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611188" y="260349"/>
            <a:ext cx="79930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</a:rPr>
              <a:t>Цель работы: </a:t>
            </a:r>
            <a:r>
              <a:rPr lang="ru-RU" altLang="ru-RU" sz="2800" b="1" dirty="0">
                <a:ln>
                  <a:solidFill>
                    <a:schemeClr val="tx1"/>
                  </a:solidFill>
                </a:ln>
                <a:latin typeface="Arial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Arial" charset="0"/>
              </a:rPr>
              <a:t>коррекция и развитие социальных навыков и коммуникативных способностей детей с ограниченными возможностями   здоровья   на   примере   детей   с    ДЦП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779912" y="1773094"/>
            <a:ext cx="1320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charset="0"/>
              </a:rPr>
              <a:t>Задачи: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11188" y="2252663"/>
            <a:ext cx="367347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300" dirty="0" smtClean="0">
                <a:cs typeface="+mn-cs"/>
              </a:rPr>
              <a:t>Образовательные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2300" dirty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300" dirty="0" smtClean="0">
                <a:cs typeface="+mn-cs"/>
              </a:rPr>
              <a:t>2</a:t>
            </a:r>
            <a:r>
              <a:rPr lang="en-US" altLang="ru-RU" sz="2300" dirty="0">
                <a:cs typeface="+mn-cs"/>
              </a:rPr>
              <a:t>.</a:t>
            </a:r>
            <a:r>
              <a:rPr lang="en-US" altLang="ru-RU" sz="2300" dirty="0">
                <a:solidFill>
                  <a:srgbClr val="0070C0"/>
                </a:solidFill>
                <a:cs typeface="+mn-cs"/>
              </a:rPr>
              <a:t> </a:t>
            </a:r>
            <a:r>
              <a:rPr lang="ru-RU" altLang="ru-RU" sz="2300" dirty="0" smtClean="0">
                <a:cs typeface="+mn-cs"/>
              </a:rPr>
              <a:t>Коррекционные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 smtClean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ru-RU" sz="2300" dirty="0">
              <a:solidFill>
                <a:srgbClr val="0070C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300" dirty="0"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19750" y="2636837"/>
            <a:ext cx="46085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Arial" charset="0"/>
              </a:rPr>
              <a:t>- сформировать систему доступных специальных знаний, умений и навыков для успешного развития музыкально-творческой деятельности.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11188" y="4437063"/>
            <a:ext cx="4248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Arial" charset="0"/>
              </a:rPr>
              <a:t>- стимулировать коммуникативную и речевую активность на занятиях вокала,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Arial" charset="0"/>
              </a:rPr>
              <a:t>- вырабатывать координацию при выполнении основных движений (движений пальцев и рук, развитие мелкой моторики – коррекция с помощью игры на инструменте).</a:t>
            </a:r>
          </a:p>
        </p:txBody>
      </p:sp>
      <p:pic>
        <p:nvPicPr>
          <p:cNvPr id="9" name="Picture 10" descr="CIMG23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700" y="1693069"/>
            <a:ext cx="3875087" cy="29067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C:\Users\Admin\Desktop\CIMG92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51325"/>
            <a:ext cx="32448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67544" y="260648"/>
            <a:ext cx="4537075" cy="70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300" dirty="0">
                <a:latin typeface="Arial" charset="0"/>
              </a:rPr>
              <a:t>3. </a:t>
            </a:r>
            <a:r>
              <a:rPr lang="ru-RU" altLang="ru-RU" sz="2300" dirty="0">
                <a:latin typeface="Arial" charset="0"/>
              </a:rPr>
              <a:t>Воспитательные</a:t>
            </a:r>
          </a:p>
          <a:p>
            <a:pPr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воспитание эстетического вкуса,</a:t>
            </a:r>
          </a:p>
          <a:p>
            <a:pPr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исполнительской   и </a:t>
            </a:r>
            <a:r>
              <a:rPr lang="ru-RU" altLang="ru-RU" sz="1800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слушательской</a:t>
            </a: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культуры,</a:t>
            </a:r>
          </a:p>
          <a:p>
            <a:pPr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воспитание интереса к музыки своего народа и других народов мира.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dirty="0">
              <a:solidFill>
                <a:srgbClr val="0070C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300" dirty="0">
                <a:latin typeface="Arial" charset="0"/>
              </a:rPr>
              <a:t>4. </a:t>
            </a:r>
            <a:r>
              <a:rPr lang="ru-RU" altLang="ru-RU" sz="2300" dirty="0">
                <a:latin typeface="Arial" charset="0"/>
              </a:rPr>
              <a:t>Развивающие</a:t>
            </a:r>
          </a:p>
          <a:p>
            <a:pPr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развивать эмоциональную сферу личности, потребность самовыражения в процессе музыкальной деятельности (через занятия хором,                   вокальным ансамблем),</a:t>
            </a:r>
          </a:p>
          <a:p>
            <a:pPr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Char char="•"/>
            </a:pPr>
            <a:r>
              <a:rPr lang="ru-RU" altLang="ru-RU" sz="18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развивать коммуникативные навыки ребенка и творческие способности обучающихся (развитие музыкального слуха, ритма, певческого голоса, музыкальной памяти).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3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11" descr="CIMG23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3573016"/>
            <a:ext cx="3603625" cy="2701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401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0" y="4292600"/>
            <a:ext cx="8820150" cy="215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 2"/>
              <a:buNone/>
              <a:defRPr/>
            </a:pPr>
            <a:r>
              <a:rPr lang="ru-RU" altLang="ru-RU" sz="2400" b="1" i="1" smtClean="0">
                <a:solidFill>
                  <a:srgbClr val="003366"/>
                </a:solidFill>
              </a:rPr>
              <a:t>В занятиях на фортепиано включаются элементы пальчиковых игр и упражнений, вокальное исполнение песен. На уроках вокала используются элементы ритмики и логопедии. Необходимое условие занятий с такими детьми: индивидуальный подход  к каждому ученику в зависимости от его заболевания. </a:t>
            </a:r>
            <a:endParaRPr lang="ru-RU" altLang="ru-RU" sz="2400" b="1" i="1" dirty="0">
              <a:solidFill>
                <a:srgbClr val="003366"/>
              </a:solidFill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549275"/>
            <a:ext cx="40386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90000"/>
              </a:lnSpc>
              <a:buFont typeface="Wingdings 2"/>
              <a:buChar char=""/>
              <a:defRPr/>
            </a:pPr>
            <a:r>
              <a:rPr lang="ru-RU" altLang="ru-RU" sz="2400" b="1" i="1" dirty="0" smtClean="0">
                <a:solidFill>
                  <a:srgbClr val="003366"/>
                </a:solidFill>
              </a:rPr>
              <a:t>Исходя из выше изложенного, уроки  в большей степени носят коррекционное направление: почти все занятия по музыкальным предметам строятся как комплексные уроки.</a:t>
            </a:r>
            <a:endParaRPr lang="ru-RU" altLang="ru-RU" sz="2400" b="1" i="1" dirty="0">
              <a:solidFill>
                <a:srgbClr val="003366"/>
              </a:solidFill>
            </a:endParaRPr>
          </a:p>
        </p:txBody>
      </p:sp>
      <p:pic>
        <p:nvPicPr>
          <p:cNvPr id="6" name="Picture 7" descr="C:\Users\Admin\Desktop\Новая папка (7)\CIMG92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4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\Desktop\Новая папка (9)\DSC00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620713"/>
            <a:ext cx="3819525" cy="2865437"/>
          </a:xfrm>
          <a:prstGeom prst="rect">
            <a:avLst/>
          </a:prstGeom>
        </p:spPr>
      </p:pic>
      <p:pic>
        <p:nvPicPr>
          <p:cNvPr id="5" name="Picture 7" descr="C:\Users\Admin\Desktop\Новая папка (9)\DSC00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20713"/>
            <a:ext cx="382111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Admin\Desktop\Новая папка (9)\DSC004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3644900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Admin\Desktop\Новая папка (9)\DSC004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663950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331913" y="115888"/>
            <a:ext cx="66786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dirty="0">
                <a:latin typeface="Arial" charset="0"/>
              </a:rPr>
              <a:t>             </a:t>
            </a:r>
            <a:r>
              <a:rPr lang="ru-RU" altLang="ru-RU" sz="2300" dirty="0">
                <a:solidFill>
                  <a:srgbClr val="7030A0"/>
                </a:solidFill>
                <a:latin typeface="Arial" charset="0"/>
              </a:rPr>
              <a:t>Уроки логопедического вокала</a:t>
            </a:r>
          </a:p>
        </p:txBody>
      </p:sp>
    </p:spTree>
    <p:extLst>
      <p:ext uri="{BB962C8B-B14F-4D97-AF65-F5344CB8AC3E}">
        <p14:creationId xmlns:p14="http://schemas.microsoft.com/office/powerpoint/2010/main" val="42187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9142" y="330966"/>
            <a:ext cx="6837153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i="1" smtClean="0">
                <a:solidFill>
                  <a:srgbClr val="660033"/>
                </a:solidFill>
              </a:rPr>
              <a:t>Коррекция  с  помощью   вокала </a:t>
            </a:r>
            <a:br>
              <a:rPr lang="ru-RU" altLang="ru-RU" sz="2800" b="1" i="1" smtClean="0">
                <a:solidFill>
                  <a:srgbClr val="660033"/>
                </a:solidFill>
              </a:rPr>
            </a:br>
            <a:r>
              <a:rPr lang="ru-RU" altLang="ru-RU" sz="2800" b="1" i="1" smtClean="0">
                <a:solidFill>
                  <a:srgbClr val="660033"/>
                </a:solidFill>
              </a:rPr>
              <a:t>и  игры  на   синтезаторе</a:t>
            </a:r>
            <a:br>
              <a:rPr lang="ru-RU" altLang="ru-RU" sz="2800" b="1" i="1" smtClean="0">
                <a:solidFill>
                  <a:srgbClr val="660033"/>
                </a:solidFill>
              </a:rPr>
            </a:br>
            <a:r>
              <a:rPr lang="ru-RU" altLang="ru-RU" sz="2800" b="1" i="1" smtClean="0">
                <a:solidFill>
                  <a:srgbClr val="660033"/>
                </a:solidFill>
              </a:rPr>
              <a:t> и   фортепиано</a:t>
            </a:r>
            <a:endParaRPr lang="ru-RU" altLang="ru-RU" sz="2800" b="1" i="1">
              <a:solidFill>
                <a:srgbClr val="660033"/>
              </a:solidFill>
            </a:endParaRPr>
          </a:p>
        </p:txBody>
      </p:sp>
      <p:pic>
        <p:nvPicPr>
          <p:cNvPr id="5" name="Picture 11" descr="C:\Users\Admin\Desktop\Новая папка (7)\CIMG4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1196975"/>
            <a:ext cx="3614738" cy="4824413"/>
          </a:xfrm>
          <a:prstGeom prst="rect">
            <a:avLst/>
          </a:prstGeom>
        </p:spPr>
      </p:pic>
      <p:pic>
        <p:nvPicPr>
          <p:cNvPr id="6" name="Picture 10" descr="C:\Users\Admin\Desktop\Новая папка (7)\CIMG42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89743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-742846" y="-148836"/>
            <a:ext cx="6837153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i="1" dirty="0" smtClean="0">
                <a:solidFill>
                  <a:srgbClr val="660033"/>
                </a:solidFill>
              </a:rPr>
              <a:t>Коррекция  с  помощью</a:t>
            </a:r>
            <a:br>
              <a:rPr lang="ru-RU" altLang="ru-RU" sz="2800" b="1" i="1" dirty="0" smtClean="0">
                <a:solidFill>
                  <a:srgbClr val="660033"/>
                </a:solidFill>
              </a:rPr>
            </a:br>
            <a:r>
              <a:rPr lang="ru-RU" altLang="ru-RU" sz="2800" b="1" i="1" dirty="0" smtClean="0">
                <a:solidFill>
                  <a:srgbClr val="660033"/>
                </a:solidFill>
              </a:rPr>
              <a:t/>
            </a:r>
            <a:br>
              <a:rPr lang="ru-RU" altLang="ru-RU" sz="2800" b="1" i="1" dirty="0" smtClean="0">
                <a:solidFill>
                  <a:srgbClr val="660033"/>
                </a:solidFill>
              </a:rPr>
            </a:br>
            <a:r>
              <a:rPr lang="ru-RU" altLang="ru-RU" sz="2800" b="1" i="1" dirty="0" smtClean="0">
                <a:solidFill>
                  <a:srgbClr val="660033"/>
                </a:solidFill>
              </a:rPr>
              <a:t>игры  на синтезаторе</a:t>
            </a:r>
            <a:br>
              <a:rPr lang="ru-RU" altLang="ru-RU" sz="2800" b="1" i="1" dirty="0" smtClean="0">
                <a:solidFill>
                  <a:srgbClr val="660033"/>
                </a:solidFill>
              </a:rPr>
            </a:br>
            <a:endParaRPr lang="ru-RU" altLang="ru-RU" sz="2800" b="1" i="1" dirty="0">
              <a:solidFill>
                <a:srgbClr val="66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4992687" cy="374491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404813"/>
            <a:ext cx="4032250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775" y="1196975"/>
            <a:ext cx="102997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4000" b="1" smtClean="0">
                <a:solidFill>
                  <a:srgbClr val="002060"/>
                </a:solidFill>
              </a:rPr>
              <a:t>Вокальный ансамбль «Озарение»</a:t>
            </a:r>
            <a:endParaRPr lang="ru-RU" altLang="ru-RU" sz="4000" b="1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0917">
            <a:off x="1741488" y="2481263"/>
            <a:ext cx="4454525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343</Words>
  <Application>Microsoft Office PowerPoint</Application>
  <PresentationFormat>Экран (4:3)</PresentationFormat>
  <Paragraphs>42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Сабирзянова Ляля Камильевна Преподаватель хоровых дисциплин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Сабирзянова Ляля Камильевна Преподаватель хоровых дисциплин </dc:title>
  <dc:creator>Учитель</dc:creator>
  <cp:lastModifiedBy>User</cp:lastModifiedBy>
  <cp:revision>9</cp:revision>
  <dcterms:modified xsi:type="dcterms:W3CDTF">2017-12-06T12:00:05Z</dcterms:modified>
</cp:coreProperties>
</file>